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7561263" cy="106934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13" userDrawn="1">
          <p15:clr>
            <a:srgbClr val="A4A3A4"/>
          </p15:clr>
        </p15:guide>
        <p15:guide id="3" orient="horz" pos="3822" userDrawn="1">
          <p15:clr>
            <a:srgbClr val="A4A3A4"/>
          </p15:clr>
        </p15:guide>
        <p15:guide id="4" orient="horz" pos="1848" userDrawn="1">
          <p15:clr>
            <a:srgbClr val="A4A3A4"/>
          </p15:clr>
        </p15:guide>
        <p15:guide id="6" pos="1398">
          <p15:clr>
            <a:srgbClr val="A4A3A4"/>
          </p15:clr>
        </p15:guide>
        <p15:guide id="7" pos="4468">
          <p15:clr>
            <a:srgbClr val="A4A3A4"/>
          </p15:clr>
        </p15:guide>
        <p15:guide id="10" orient="horz" pos="43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FF"/>
    <a:srgbClr val="00FA00"/>
    <a:srgbClr val="192846"/>
    <a:srgbClr val="FF0057"/>
    <a:srgbClr val="FCC110"/>
    <a:srgbClr val="F03513"/>
    <a:srgbClr val="7599FF"/>
    <a:srgbClr val="9FB8FF"/>
    <a:srgbClr val="F9A799"/>
    <a:srgbClr val="FBC9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658"/>
    <p:restoredTop sz="94660"/>
  </p:normalViewPr>
  <p:slideViewPr>
    <p:cSldViewPr snapToGrid="0">
      <p:cViewPr varScale="1">
        <p:scale>
          <a:sx n="73" d="100"/>
          <a:sy n="73" d="100"/>
        </p:scale>
        <p:origin x="2892" y="84"/>
      </p:cViewPr>
      <p:guideLst>
        <p:guide orient="horz" pos="5613"/>
        <p:guide orient="horz" pos="3822"/>
        <p:guide orient="horz" pos="1848"/>
        <p:guide pos="1398"/>
        <p:guide pos="4468"/>
        <p:guide orient="horz" pos="43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538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9176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575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65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737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22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35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712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597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353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276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0D8C0-4BC4-4DA0-A261-7411AFDB73E1}" type="datetimeFigureOut">
              <a:rPr lang="fr-FR" smtClean="0"/>
              <a:t>13/01/2026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2F7EE-8F4C-416F-A466-DF47B4A423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078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escrime-iledefrance.f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escrime-dourdan.fr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425F7-67EF-63C0-4865-5849D08D3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B690AD-D8DC-C4D9-A322-E45B06CF9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635" y="498295"/>
            <a:ext cx="3672408" cy="1142172"/>
          </a:xfrm>
        </p:spPr>
        <p:txBody>
          <a:bodyPr>
            <a:normAutofit/>
          </a:bodyPr>
          <a:lstStyle/>
          <a:p>
            <a:r>
              <a:rPr lang="fr-FR" sz="3200" b="1" dirty="0">
                <a:latin typeface="Muller-Bold" pitchFamily="2" charset="77"/>
                <a:cs typeface="Arial" panose="020B0604020202020204" pitchFamily="34" charset="0"/>
              </a:rPr>
              <a:t>Championnat IDF</a:t>
            </a:r>
            <a:br>
              <a:rPr lang="fr-FR" sz="3200" b="1" dirty="0">
                <a:latin typeface="Muller-Bold" pitchFamily="2" charset="77"/>
                <a:cs typeface="Arial" panose="020B0604020202020204" pitchFamily="34" charset="0"/>
              </a:rPr>
            </a:br>
            <a:r>
              <a:rPr lang="fr-FR" sz="3200" b="1" dirty="0">
                <a:latin typeface="Muller-Bold" pitchFamily="2" charset="77"/>
                <a:cs typeface="Arial" panose="020B0604020202020204" pitchFamily="34" charset="0"/>
              </a:rPr>
              <a:t> </a:t>
            </a:r>
            <a:r>
              <a:rPr lang="fr-FR" sz="3200" dirty="0">
                <a:latin typeface="Muller-Regular" panose="00000500000000000000" pitchFamily="2" charset="0"/>
                <a:cs typeface="Arial" panose="020B0604020202020204" pitchFamily="34" charset="0"/>
              </a:rPr>
              <a:t>Individuel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E14557-56B4-3A6F-F983-1A7290B91F14}"/>
              </a:ext>
            </a:extLst>
          </p:cNvPr>
          <p:cNvSpPr/>
          <p:nvPr/>
        </p:nvSpPr>
        <p:spPr>
          <a:xfrm>
            <a:off x="-35794" y="-1344"/>
            <a:ext cx="1990007" cy="10691495"/>
          </a:xfrm>
          <a:prstGeom prst="rect">
            <a:avLst/>
          </a:prstGeom>
          <a:solidFill>
            <a:srgbClr val="004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DE3A020-AD60-82B7-44D9-424088C285AD}"/>
              </a:ext>
            </a:extLst>
          </p:cNvPr>
          <p:cNvCxnSpPr>
            <a:cxnSpLocks/>
          </p:cNvCxnSpPr>
          <p:nvPr/>
        </p:nvCxnSpPr>
        <p:spPr>
          <a:xfrm>
            <a:off x="5508367" y="671159"/>
            <a:ext cx="0" cy="857336"/>
          </a:xfrm>
          <a:prstGeom prst="line">
            <a:avLst/>
          </a:prstGeom>
          <a:ln w="444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re 1">
            <a:extLst>
              <a:ext uri="{FF2B5EF4-FFF2-40B4-BE49-F238E27FC236}">
                <a16:creationId xmlns:a16="http://schemas.microsoft.com/office/drawing/2014/main" id="{44316086-CF00-91AC-6155-537AC6CE9284}"/>
              </a:ext>
            </a:extLst>
          </p:cNvPr>
          <p:cNvSpPr txBox="1">
            <a:spLocks/>
          </p:cNvSpPr>
          <p:nvPr/>
        </p:nvSpPr>
        <p:spPr>
          <a:xfrm>
            <a:off x="5607051" y="476621"/>
            <a:ext cx="1743698" cy="1142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dirty="0">
                <a:solidFill>
                  <a:srgbClr val="F03513"/>
                </a:solidFill>
                <a:latin typeface="Muller-Regular" panose="00000500000000000000" pitchFamily="2" charset="0"/>
                <a:cs typeface="Arial" panose="020B0604020202020204" pitchFamily="34" charset="0"/>
              </a:rPr>
              <a:t>M15</a:t>
            </a:r>
          </a:p>
          <a:p>
            <a:pPr algn="l"/>
            <a:r>
              <a:rPr lang="fr-FR" sz="2800" dirty="0">
                <a:solidFill>
                  <a:srgbClr val="0042FF"/>
                </a:solidFill>
                <a:latin typeface="Muller-Regular" panose="00000500000000000000" pitchFamily="2" charset="0"/>
                <a:cs typeface="Arial" panose="020B0604020202020204" pitchFamily="34" charset="0"/>
              </a:rPr>
              <a:t>Sabre</a:t>
            </a:r>
            <a:endParaRPr lang="fr-FR" sz="2000" dirty="0">
              <a:solidFill>
                <a:srgbClr val="0042FF"/>
              </a:solidFill>
              <a:latin typeface="Muller-Regular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B3AECFC-3373-AC54-703F-D8FAAACA5D8F}"/>
              </a:ext>
            </a:extLst>
          </p:cNvPr>
          <p:cNvSpPr txBox="1"/>
          <p:nvPr/>
        </p:nvSpPr>
        <p:spPr>
          <a:xfrm>
            <a:off x="2124448" y="9506603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</a:pPr>
            <a:r>
              <a:rPr lang="fr-FR" sz="1200" i="1" dirty="0">
                <a:latin typeface="Muller-Medium" pitchFamily="2" charset="77"/>
                <a:cs typeface="Arial" panose="020B0604020202020204" pitchFamily="34" charset="0"/>
              </a:rPr>
              <a:t>Fabrice Wittmer</a:t>
            </a:r>
            <a:br>
              <a:rPr lang="fr-FR" sz="1200" i="1" dirty="0">
                <a:latin typeface="Muller-Medium" pitchFamily="2" charset="77"/>
                <a:cs typeface="Arial" panose="020B0604020202020204" pitchFamily="34" charset="0"/>
              </a:rPr>
            </a:br>
            <a:r>
              <a:rPr lang="fr-FR" sz="1200" i="1" dirty="0">
                <a:latin typeface="Muller-Medium" pitchFamily="2" charset="77"/>
                <a:cs typeface="Arial" panose="020B0604020202020204" pitchFamily="34" charset="0"/>
              </a:rPr>
              <a:t>CTS Ile-de-France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C9D7517-2B5C-82BC-1B76-B611F34344F0}"/>
              </a:ext>
            </a:extLst>
          </p:cNvPr>
          <p:cNvSpPr txBox="1"/>
          <p:nvPr/>
        </p:nvSpPr>
        <p:spPr>
          <a:xfrm>
            <a:off x="1954094" y="10218044"/>
            <a:ext cx="5607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Muller-Medium" pitchFamily="2" charset="77"/>
              </a:rPr>
              <a:t>Association sportive conforme à la Loi du 1er juillet 1901 - créée le 20 juin 1980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latin typeface="Muller-Medium" pitchFamily="2" charset="77"/>
              </a:rPr>
              <a:t>Siret n°</a:t>
            </a:r>
            <a:r>
              <a:rPr lang="fr-FR" sz="900" dirty="0">
                <a:latin typeface="Muller-Medium" pitchFamily="2" charset="77"/>
              </a:rPr>
              <a:t>31848895400047</a:t>
            </a:r>
            <a:r>
              <a:rPr lang="fr-FR" sz="900" dirty="0">
                <a:solidFill>
                  <a:schemeClr val="tx1"/>
                </a:solidFill>
                <a:latin typeface="Muller-Medium" pitchFamily="2" charset="77"/>
              </a:rPr>
              <a:t> - </a:t>
            </a:r>
            <a:r>
              <a:rPr lang="fr-FR" sz="900" dirty="0" err="1">
                <a:solidFill>
                  <a:schemeClr val="tx1"/>
                </a:solidFill>
                <a:latin typeface="Muller-Medium" pitchFamily="2" charset="77"/>
              </a:rPr>
              <a:t>Nace</a:t>
            </a:r>
            <a:r>
              <a:rPr lang="fr-FR" sz="900" dirty="0">
                <a:solidFill>
                  <a:schemeClr val="tx1"/>
                </a:solidFill>
                <a:latin typeface="Muller-Medium" pitchFamily="2" charset="77"/>
              </a:rPr>
              <a:t> : 9312Z</a:t>
            </a:r>
          </a:p>
        </p:txBody>
      </p: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680A744C-06CB-2A22-8A4D-BAB719EDB668}"/>
              </a:ext>
            </a:extLst>
          </p:cNvPr>
          <p:cNvGrpSpPr/>
          <p:nvPr/>
        </p:nvGrpSpPr>
        <p:grpSpPr>
          <a:xfrm>
            <a:off x="230021" y="2265520"/>
            <a:ext cx="361144" cy="361144"/>
            <a:chOff x="522288" y="3129769"/>
            <a:chExt cx="361144" cy="361144"/>
          </a:xfrm>
        </p:grpSpPr>
        <p:sp>
          <p:nvSpPr>
            <p:cNvPr id="30" name="Ellipse 29">
              <a:extLst>
                <a:ext uri="{FF2B5EF4-FFF2-40B4-BE49-F238E27FC236}">
                  <a16:creationId xmlns:a16="http://schemas.microsoft.com/office/drawing/2014/main" id="{DD1061CC-EBDA-0924-84C5-E223FDD53979}"/>
                </a:ext>
              </a:extLst>
            </p:cNvPr>
            <p:cNvSpPr/>
            <p:nvPr/>
          </p:nvSpPr>
          <p:spPr>
            <a:xfrm>
              <a:off x="522288" y="3129769"/>
              <a:ext cx="361144" cy="361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32" name="Groupe 31">
              <a:extLst>
                <a:ext uri="{FF2B5EF4-FFF2-40B4-BE49-F238E27FC236}">
                  <a16:creationId xmlns:a16="http://schemas.microsoft.com/office/drawing/2014/main" id="{7D1288FD-D0F5-8A72-5E01-8F09F5E4DC00}"/>
                </a:ext>
              </a:extLst>
            </p:cNvPr>
            <p:cNvGrpSpPr/>
            <p:nvPr/>
          </p:nvGrpSpPr>
          <p:grpSpPr>
            <a:xfrm>
              <a:off x="611410" y="3188459"/>
              <a:ext cx="182901" cy="243765"/>
              <a:chOff x="612591" y="3157913"/>
              <a:chExt cx="182901" cy="243765"/>
            </a:xfrm>
          </p:grpSpPr>
          <p:grpSp>
            <p:nvGrpSpPr>
              <p:cNvPr id="31" name="Groupe 30">
                <a:extLst>
                  <a:ext uri="{FF2B5EF4-FFF2-40B4-BE49-F238E27FC236}">
                    <a16:creationId xmlns:a16="http://schemas.microsoft.com/office/drawing/2014/main" id="{29312192-0F34-9B6B-A8DB-46D9240137FA}"/>
                  </a:ext>
                </a:extLst>
              </p:cNvPr>
              <p:cNvGrpSpPr/>
              <p:nvPr/>
            </p:nvGrpSpPr>
            <p:grpSpPr>
              <a:xfrm>
                <a:off x="612591" y="3157913"/>
                <a:ext cx="182901" cy="243765"/>
                <a:chOff x="612591" y="3157913"/>
                <a:chExt cx="182901" cy="243765"/>
              </a:xfrm>
            </p:grpSpPr>
            <p:sp>
              <p:nvSpPr>
                <p:cNvPr id="26" name="Triangle isocèle 25">
                  <a:extLst>
                    <a:ext uri="{FF2B5EF4-FFF2-40B4-BE49-F238E27FC236}">
                      <a16:creationId xmlns:a16="http://schemas.microsoft.com/office/drawing/2014/main" id="{3E958CAD-8DDA-B132-983F-B4FBEB6ACEE7}"/>
                    </a:ext>
                  </a:extLst>
                </p:cNvPr>
                <p:cNvSpPr/>
                <p:nvPr/>
              </p:nvSpPr>
              <p:spPr>
                <a:xfrm rot="10800000">
                  <a:off x="612591" y="3257678"/>
                  <a:ext cx="182901" cy="144000"/>
                </a:xfrm>
                <a:prstGeom prst="triangle">
                  <a:avLst/>
                </a:prstGeom>
                <a:solidFill>
                  <a:srgbClr val="0042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7" name="Ellipse 26">
                  <a:extLst>
                    <a:ext uri="{FF2B5EF4-FFF2-40B4-BE49-F238E27FC236}">
                      <a16:creationId xmlns:a16="http://schemas.microsoft.com/office/drawing/2014/main" id="{A47BE449-D1B9-8F97-511A-1FCC6B890CB9}"/>
                    </a:ext>
                  </a:extLst>
                </p:cNvPr>
                <p:cNvSpPr/>
                <p:nvPr/>
              </p:nvSpPr>
              <p:spPr>
                <a:xfrm rot="10800000">
                  <a:off x="612832" y="3157913"/>
                  <a:ext cx="182419" cy="182420"/>
                </a:xfrm>
                <a:prstGeom prst="ellipse">
                  <a:avLst/>
                </a:prstGeom>
                <a:solidFill>
                  <a:srgbClr val="0042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sp>
            <p:nvSpPr>
              <p:cNvPr id="28" name="Ellipse 27">
                <a:extLst>
                  <a:ext uri="{FF2B5EF4-FFF2-40B4-BE49-F238E27FC236}">
                    <a16:creationId xmlns:a16="http://schemas.microsoft.com/office/drawing/2014/main" id="{8279D06D-8222-0F0A-7781-06DFF9A273DB}"/>
                  </a:ext>
                </a:extLst>
              </p:cNvPr>
              <p:cNvSpPr/>
              <p:nvPr/>
            </p:nvSpPr>
            <p:spPr>
              <a:xfrm rot="10800000" flipH="1">
                <a:off x="650606" y="3195904"/>
                <a:ext cx="106870" cy="10687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</p:grpSp>
      <p:grpSp>
        <p:nvGrpSpPr>
          <p:cNvPr id="80" name="Groupe 79">
            <a:extLst>
              <a:ext uri="{FF2B5EF4-FFF2-40B4-BE49-F238E27FC236}">
                <a16:creationId xmlns:a16="http://schemas.microsoft.com/office/drawing/2014/main" id="{A638C1B7-CDA2-D8AB-A692-E0DD7D1A605F}"/>
              </a:ext>
            </a:extLst>
          </p:cNvPr>
          <p:cNvGrpSpPr/>
          <p:nvPr/>
        </p:nvGrpSpPr>
        <p:grpSpPr>
          <a:xfrm>
            <a:off x="224465" y="3667105"/>
            <a:ext cx="361144" cy="361144"/>
            <a:chOff x="990082" y="3129769"/>
            <a:chExt cx="361144" cy="361144"/>
          </a:xfrm>
        </p:grpSpPr>
        <p:sp>
          <p:nvSpPr>
            <p:cNvPr id="35" name="Ellipse 34">
              <a:extLst>
                <a:ext uri="{FF2B5EF4-FFF2-40B4-BE49-F238E27FC236}">
                  <a16:creationId xmlns:a16="http://schemas.microsoft.com/office/drawing/2014/main" id="{1A6027CF-95A1-27BB-986D-C915668545F2}"/>
                </a:ext>
              </a:extLst>
            </p:cNvPr>
            <p:cNvSpPr/>
            <p:nvPr/>
          </p:nvSpPr>
          <p:spPr>
            <a:xfrm>
              <a:off x="990082" y="3129769"/>
              <a:ext cx="361144" cy="361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>
              <a:extLst>
                <a:ext uri="{FF2B5EF4-FFF2-40B4-BE49-F238E27FC236}">
                  <a16:creationId xmlns:a16="http://schemas.microsoft.com/office/drawing/2014/main" id="{C4377B29-AE57-85B8-7FC6-237C1AD069D3}"/>
                </a:ext>
              </a:extLst>
            </p:cNvPr>
            <p:cNvSpPr/>
            <p:nvPr/>
          </p:nvSpPr>
          <p:spPr>
            <a:xfrm rot="10800000">
              <a:off x="1082279" y="3222243"/>
              <a:ext cx="176755" cy="176754"/>
            </a:xfrm>
            <a:prstGeom prst="ellipse">
              <a:avLst/>
            </a:prstGeom>
            <a:solidFill>
              <a:srgbClr val="0000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45" name="Groupe 44">
              <a:extLst>
                <a:ext uri="{FF2B5EF4-FFF2-40B4-BE49-F238E27FC236}">
                  <a16:creationId xmlns:a16="http://schemas.microsoft.com/office/drawing/2014/main" id="{E4F95E06-D473-1B2A-988A-5723508A9736}"/>
                </a:ext>
              </a:extLst>
            </p:cNvPr>
            <p:cNvGrpSpPr/>
            <p:nvPr/>
          </p:nvGrpSpPr>
          <p:grpSpPr>
            <a:xfrm>
              <a:off x="1065164" y="3194189"/>
              <a:ext cx="220863" cy="220863"/>
              <a:chOff x="1065164" y="3194189"/>
              <a:chExt cx="220863" cy="220863"/>
            </a:xfrm>
          </p:grpSpPr>
          <p:sp>
            <p:nvSpPr>
              <p:cNvPr id="44" name="Ellipse 43">
                <a:extLst>
                  <a:ext uri="{FF2B5EF4-FFF2-40B4-BE49-F238E27FC236}">
                    <a16:creationId xmlns:a16="http://schemas.microsoft.com/office/drawing/2014/main" id="{B9DF6810-1A27-017A-FEF6-F0DE69DD30EE}"/>
                  </a:ext>
                </a:extLst>
              </p:cNvPr>
              <p:cNvSpPr/>
              <p:nvPr/>
            </p:nvSpPr>
            <p:spPr>
              <a:xfrm>
                <a:off x="1065164" y="3194189"/>
                <a:ext cx="220863" cy="22086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42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42" name="Connecteur droit 41">
                <a:extLst>
                  <a:ext uri="{FF2B5EF4-FFF2-40B4-BE49-F238E27FC236}">
                    <a16:creationId xmlns:a16="http://schemas.microsoft.com/office/drawing/2014/main" id="{2A4E93A4-DD57-AE42-09EF-99EC7BCA7CC2}"/>
                  </a:ext>
                </a:extLst>
              </p:cNvPr>
              <p:cNvCxnSpPr/>
              <p:nvPr/>
            </p:nvCxnSpPr>
            <p:spPr>
              <a:xfrm>
                <a:off x="1170654" y="3246488"/>
                <a:ext cx="0" cy="63853"/>
              </a:xfrm>
              <a:prstGeom prst="line">
                <a:avLst/>
              </a:prstGeom>
              <a:ln w="19050" cap="rnd">
                <a:solidFill>
                  <a:srgbClr val="0042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1C84F2EB-8406-CC91-4476-7EAB68C3F9DB}"/>
                  </a:ext>
                </a:extLst>
              </p:cNvPr>
              <p:cNvCxnSpPr/>
              <p:nvPr/>
            </p:nvCxnSpPr>
            <p:spPr>
              <a:xfrm rot="5400000">
                <a:off x="1206010" y="3279294"/>
                <a:ext cx="0" cy="63853"/>
              </a:xfrm>
              <a:prstGeom prst="line">
                <a:avLst/>
              </a:prstGeom>
              <a:ln w="19050" cap="rnd">
                <a:solidFill>
                  <a:srgbClr val="0042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Ellipse 45">
            <a:extLst>
              <a:ext uri="{FF2B5EF4-FFF2-40B4-BE49-F238E27FC236}">
                <a16:creationId xmlns:a16="http://schemas.microsoft.com/office/drawing/2014/main" id="{3578307B-17C7-5ED1-A88D-CB6C51109298}"/>
              </a:ext>
            </a:extLst>
          </p:cNvPr>
          <p:cNvSpPr/>
          <p:nvPr/>
        </p:nvSpPr>
        <p:spPr>
          <a:xfrm>
            <a:off x="159177" y="5279161"/>
            <a:ext cx="361144" cy="3611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rgbClr val="0042FF"/>
                </a:solidFill>
                <a:sym typeface="Wingdings"/>
              </a:rPr>
              <a:t></a:t>
            </a:r>
            <a:endParaRPr lang="fr-FR" sz="2000" b="1" dirty="0">
              <a:solidFill>
                <a:srgbClr val="0042FF"/>
              </a:solidFill>
            </a:endParaRPr>
          </a:p>
        </p:txBody>
      </p:sp>
      <p:grpSp>
        <p:nvGrpSpPr>
          <p:cNvPr id="83" name="Groupe 82">
            <a:extLst>
              <a:ext uri="{FF2B5EF4-FFF2-40B4-BE49-F238E27FC236}">
                <a16:creationId xmlns:a16="http://schemas.microsoft.com/office/drawing/2014/main" id="{749911D1-0627-C5F1-B066-EC97219025C4}"/>
              </a:ext>
            </a:extLst>
          </p:cNvPr>
          <p:cNvGrpSpPr/>
          <p:nvPr/>
        </p:nvGrpSpPr>
        <p:grpSpPr>
          <a:xfrm>
            <a:off x="176586" y="5987635"/>
            <a:ext cx="361144" cy="361144"/>
            <a:chOff x="990082" y="3548918"/>
            <a:chExt cx="361144" cy="361144"/>
          </a:xfrm>
        </p:grpSpPr>
        <p:sp>
          <p:nvSpPr>
            <p:cNvPr id="47" name="Ellipse 46">
              <a:extLst>
                <a:ext uri="{FF2B5EF4-FFF2-40B4-BE49-F238E27FC236}">
                  <a16:creationId xmlns:a16="http://schemas.microsoft.com/office/drawing/2014/main" id="{3CD98F8E-AF47-BC9B-2779-10165264C246}"/>
                </a:ext>
              </a:extLst>
            </p:cNvPr>
            <p:cNvSpPr/>
            <p:nvPr/>
          </p:nvSpPr>
          <p:spPr>
            <a:xfrm>
              <a:off x="990082" y="3548918"/>
              <a:ext cx="361144" cy="361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000" b="1" dirty="0"/>
            </a:p>
          </p:txBody>
        </p:sp>
        <p:grpSp>
          <p:nvGrpSpPr>
            <p:cNvPr id="50" name="Groupe 49">
              <a:extLst>
                <a:ext uri="{FF2B5EF4-FFF2-40B4-BE49-F238E27FC236}">
                  <a16:creationId xmlns:a16="http://schemas.microsoft.com/office/drawing/2014/main" id="{F2303583-BAED-58FC-C528-D70CC8F8E2BA}"/>
                </a:ext>
              </a:extLst>
            </p:cNvPr>
            <p:cNvGrpSpPr/>
            <p:nvPr/>
          </p:nvGrpSpPr>
          <p:grpSpPr>
            <a:xfrm>
              <a:off x="1060223" y="3622920"/>
              <a:ext cx="220863" cy="179807"/>
              <a:chOff x="1065164" y="3644481"/>
              <a:chExt cx="220863" cy="179807"/>
            </a:xfrm>
          </p:grpSpPr>
          <p:sp>
            <p:nvSpPr>
              <p:cNvPr id="48" name="Ellipse 47">
                <a:extLst>
                  <a:ext uri="{FF2B5EF4-FFF2-40B4-BE49-F238E27FC236}">
                    <a16:creationId xmlns:a16="http://schemas.microsoft.com/office/drawing/2014/main" id="{0FEB5E3B-EFF7-B4DC-1872-9DA0CF3F19BC}"/>
                  </a:ext>
                </a:extLst>
              </p:cNvPr>
              <p:cNvSpPr/>
              <p:nvPr/>
            </p:nvSpPr>
            <p:spPr>
              <a:xfrm>
                <a:off x="1122697" y="3644481"/>
                <a:ext cx="105797" cy="105797"/>
              </a:xfrm>
              <a:prstGeom prst="ellipse">
                <a:avLst/>
              </a:prstGeom>
              <a:solidFill>
                <a:srgbClr val="004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9" name="Arrondir un rectangle avec un coin du même côté 48">
                <a:extLst>
                  <a:ext uri="{FF2B5EF4-FFF2-40B4-BE49-F238E27FC236}">
                    <a16:creationId xmlns:a16="http://schemas.microsoft.com/office/drawing/2014/main" id="{4CB7215E-A955-1779-9AA6-ED0894552817}"/>
                  </a:ext>
                </a:extLst>
              </p:cNvPr>
              <p:cNvSpPr/>
              <p:nvPr/>
            </p:nvSpPr>
            <p:spPr>
              <a:xfrm>
                <a:off x="1065164" y="3760287"/>
                <a:ext cx="220863" cy="6400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004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sp>
        <p:nvSpPr>
          <p:cNvPr id="52" name="Ellipse 51">
            <a:extLst>
              <a:ext uri="{FF2B5EF4-FFF2-40B4-BE49-F238E27FC236}">
                <a16:creationId xmlns:a16="http://schemas.microsoft.com/office/drawing/2014/main" id="{C6216A76-206A-31C9-FFF1-CDE0F079E0C3}"/>
              </a:ext>
            </a:extLst>
          </p:cNvPr>
          <p:cNvSpPr/>
          <p:nvPr/>
        </p:nvSpPr>
        <p:spPr>
          <a:xfrm>
            <a:off x="190038" y="6517794"/>
            <a:ext cx="361144" cy="3611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rgbClr val="0042FF"/>
                </a:solidFill>
                <a:sym typeface="Wingdings"/>
              </a:rPr>
              <a:t>€</a:t>
            </a:r>
            <a:endParaRPr lang="fr-FR" sz="2000" b="1" dirty="0">
              <a:solidFill>
                <a:srgbClr val="0042FF"/>
              </a:solidFill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F15D7C83-CB53-1886-9619-DEE9861F96FA}"/>
              </a:ext>
            </a:extLst>
          </p:cNvPr>
          <p:cNvGrpSpPr/>
          <p:nvPr/>
        </p:nvGrpSpPr>
        <p:grpSpPr>
          <a:xfrm>
            <a:off x="194396" y="7560121"/>
            <a:ext cx="361144" cy="361144"/>
            <a:chOff x="331788" y="3923126"/>
            <a:chExt cx="361144" cy="361144"/>
          </a:xfrm>
        </p:grpSpPr>
        <p:sp>
          <p:nvSpPr>
            <p:cNvPr id="53" name="Ellipse 52">
              <a:extLst>
                <a:ext uri="{FF2B5EF4-FFF2-40B4-BE49-F238E27FC236}">
                  <a16:creationId xmlns:a16="http://schemas.microsoft.com/office/drawing/2014/main" id="{51A48D76-F3A2-27C6-2CE9-52D9100CDC44}"/>
                </a:ext>
              </a:extLst>
            </p:cNvPr>
            <p:cNvSpPr/>
            <p:nvPr/>
          </p:nvSpPr>
          <p:spPr>
            <a:xfrm>
              <a:off x="331788" y="3923126"/>
              <a:ext cx="361144" cy="361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000" b="1" dirty="0"/>
            </a:p>
          </p:txBody>
        </p:sp>
        <p:grpSp>
          <p:nvGrpSpPr>
            <p:cNvPr id="54" name="Groupe 53">
              <a:extLst>
                <a:ext uri="{FF2B5EF4-FFF2-40B4-BE49-F238E27FC236}">
                  <a16:creationId xmlns:a16="http://schemas.microsoft.com/office/drawing/2014/main" id="{CC75387F-209F-F29B-ED22-56F04FD783E5}"/>
                </a:ext>
              </a:extLst>
            </p:cNvPr>
            <p:cNvGrpSpPr/>
            <p:nvPr/>
          </p:nvGrpSpPr>
          <p:grpSpPr>
            <a:xfrm>
              <a:off x="433663" y="3973222"/>
              <a:ext cx="156612" cy="262416"/>
              <a:chOff x="428625" y="3964781"/>
              <a:chExt cx="166688" cy="279298"/>
            </a:xfrm>
          </p:grpSpPr>
          <p:sp>
            <p:nvSpPr>
              <p:cNvPr id="55" name="Organigramme : Opération manuelle 54">
                <a:extLst>
                  <a:ext uri="{FF2B5EF4-FFF2-40B4-BE49-F238E27FC236}">
                    <a16:creationId xmlns:a16="http://schemas.microsoft.com/office/drawing/2014/main" id="{EB34F2A7-D62F-1810-CF91-AFB1087F524D}"/>
                  </a:ext>
                </a:extLst>
              </p:cNvPr>
              <p:cNvSpPr/>
              <p:nvPr/>
            </p:nvSpPr>
            <p:spPr>
              <a:xfrm>
                <a:off x="428625" y="4045039"/>
                <a:ext cx="150019" cy="199040"/>
              </a:xfrm>
              <a:prstGeom prst="flowChartManualOperation">
                <a:avLst/>
              </a:prstGeom>
              <a:solidFill>
                <a:srgbClr val="004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6" name="Forme libre 55">
                <a:extLst>
                  <a:ext uri="{FF2B5EF4-FFF2-40B4-BE49-F238E27FC236}">
                    <a16:creationId xmlns:a16="http://schemas.microsoft.com/office/drawing/2014/main" id="{00466312-0E05-AA96-EAD6-C807DF73AC20}"/>
                  </a:ext>
                </a:extLst>
              </p:cNvPr>
              <p:cNvSpPr/>
              <p:nvPr/>
            </p:nvSpPr>
            <p:spPr>
              <a:xfrm>
                <a:off x="519113" y="3964781"/>
                <a:ext cx="76200" cy="92869"/>
              </a:xfrm>
              <a:custGeom>
                <a:avLst/>
                <a:gdLst>
                  <a:gd name="connsiteX0" fmla="*/ 0 w 76200"/>
                  <a:gd name="connsiteY0" fmla="*/ 92869 h 92869"/>
                  <a:gd name="connsiteX1" fmla="*/ 26193 w 76200"/>
                  <a:gd name="connsiteY1" fmla="*/ 0 h 92869"/>
                  <a:gd name="connsiteX2" fmla="*/ 76200 w 76200"/>
                  <a:gd name="connsiteY2" fmla="*/ 23813 h 92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6200" h="92869">
                    <a:moveTo>
                      <a:pt x="0" y="92869"/>
                    </a:moveTo>
                    <a:lnTo>
                      <a:pt x="26193" y="0"/>
                    </a:lnTo>
                    <a:lnTo>
                      <a:pt x="76200" y="23813"/>
                    </a:lnTo>
                  </a:path>
                </a:pathLst>
              </a:custGeom>
              <a:noFill/>
              <a:ln>
                <a:solidFill>
                  <a:srgbClr val="0042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E8037897-B0CD-C546-7A7B-CC060EF950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117524"/>
              </p:ext>
            </p:extLst>
          </p:nvPr>
        </p:nvGraphicFramePr>
        <p:xfrm>
          <a:off x="602634" y="2176867"/>
          <a:ext cx="6874602" cy="6499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077">
                  <a:extLst>
                    <a:ext uri="{9D8B030D-6E8A-4147-A177-3AD203B41FA5}">
                      <a16:colId xmlns:a16="http://schemas.microsoft.com/office/drawing/2014/main" val="10472398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30275415"/>
                    </a:ext>
                  </a:extLst>
                </a:gridCol>
                <a:gridCol w="5305245">
                  <a:extLst>
                    <a:ext uri="{9D8B030D-6E8A-4147-A177-3AD203B41FA5}">
                      <a16:colId xmlns:a16="http://schemas.microsoft.com/office/drawing/2014/main" val="20947663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Muller-Regular" panose="00000500000000000000" pitchFamily="2" charset="0"/>
                        </a:rPr>
                        <a:t>Adresse</a:t>
                      </a:r>
                    </a:p>
                  </a:txBody>
                  <a:tcPr marT="14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Montserrat Light" panose="000004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fr-FR" sz="1800" b="1" dirty="0">
                          <a:solidFill>
                            <a:srgbClr val="F03513"/>
                          </a:solidFill>
                          <a:latin typeface="Muller-Medium" pitchFamily="2" charset="77"/>
                          <a:cs typeface="Arial" panose="020B0604020202020204" pitchFamily="34" charset="0"/>
                        </a:rPr>
                        <a:t>Samedi 7 février 2026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300"/>
                        </a:spcBef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Gymnase Lino Ventura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300"/>
                        </a:spcBef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Chemin du Champs de course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300"/>
                        </a:spcBef>
                      </a:pPr>
                      <a:r>
                        <a:rPr lang="fr-FR" sz="1200" b="1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91410 Dourdan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300"/>
                        </a:spcBef>
                      </a:pPr>
                      <a:endParaRPr lang="fr-FR" sz="12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B="28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8245117"/>
                  </a:ext>
                </a:extLst>
              </a:tr>
              <a:tr h="1634693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Muller-Regular" panose="00000500000000000000" pitchFamily="2" charset="0"/>
                        </a:rPr>
                        <a:t>Horaires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Montserrat Light" panose="000004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B="28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1308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Muller-Regular" panose="00000500000000000000" pitchFamily="2" charset="0"/>
                        </a:rPr>
                        <a:t>Engagements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>
                        <a:latin typeface="Montserrat Light" panose="000004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latin typeface="Muller-Medium" pitchFamily="2" charset="77"/>
                          <a:cs typeface="Arial" panose="020B0604020202020204" pitchFamily="34" charset="0"/>
                        </a:rPr>
                        <a:t>Les engagements devront être effectués avant le </a:t>
                      </a:r>
                      <a:r>
                        <a:rPr lang="fr-FR" sz="1200" b="0" dirty="0">
                          <a:solidFill>
                            <a:srgbClr val="F03513"/>
                          </a:solidFill>
                          <a:latin typeface="Muller-Medium" pitchFamily="2" charset="77"/>
                          <a:cs typeface="Arial" panose="020B0604020202020204" pitchFamily="34" charset="0"/>
                        </a:rPr>
                        <a:t>jeudi 5 février 2026,</a:t>
                      </a:r>
                      <a:r>
                        <a:rPr lang="fr-FR" sz="1200" b="0" dirty="0">
                          <a:latin typeface="Muller-Medium" pitchFamily="2" charset="77"/>
                          <a:cs typeface="Arial" panose="020B0604020202020204" pitchFamily="34" charset="0"/>
                        </a:rPr>
                        <a:t> sur l’interface d’engagements de la FFE, par votre club.</a:t>
                      </a:r>
                    </a:p>
                  </a:txBody>
                  <a:tcPr marB="28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7252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Muller-Regular" panose="00000500000000000000" pitchFamily="2" charset="0"/>
                        </a:rPr>
                        <a:t>Arbitres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>
                        <a:latin typeface="Montserrat Light" panose="000004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kern="1200" dirty="0">
                          <a:solidFill>
                            <a:srgbClr val="F03513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1 </a:t>
                      </a:r>
                      <a:r>
                        <a:rPr lang="fr-FR" sz="1200" b="0" kern="1200" dirty="0">
                          <a:solidFill>
                            <a:schemeClr val="dk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arbitre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 b="0" kern="1200" dirty="0">
                          <a:solidFill>
                            <a:srgbClr val="F03513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à partir de 4 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tireur(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euse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)s, </a:t>
                      </a:r>
                      <a:r>
                        <a:rPr lang="fr-FR" sz="1200" b="0" kern="1200" dirty="0">
                          <a:solidFill>
                            <a:srgbClr val="F03513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2 </a:t>
                      </a:r>
                      <a:r>
                        <a:rPr lang="fr-FR" sz="1200" b="0" kern="1200" dirty="0">
                          <a:solidFill>
                            <a:schemeClr val="dk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arbitres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 b="0" kern="1200" dirty="0">
                          <a:solidFill>
                            <a:srgbClr val="F03513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à partir de 9 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tireur(</a:t>
                      </a:r>
                      <a:r>
                        <a:rPr lang="fr-FR" sz="1200" b="0" kern="1200" dirty="0" err="1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euse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)s.</a:t>
                      </a:r>
                    </a:p>
                  </a:txBody>
                  <a:tcPr marB="28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3270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Muller-Regular" panose="00000500000000000000" pitchFamily="2" charset="0"/>
                        </a:rPr>
                        <a:t>Inscriptions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>
                        <a:latin typeface="Montserrat Light" panose="000004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F03513"/>
                          </a:solidFill>
                          <a:latin typeface="Muller-Medium" pitchFamily="2" charset="77"/>
                          <a:cs typeface="Arial" panose="020B0604020202020204" pitchFamily="34" charset="0"/>
                        </a:rPr>
                        <a:t>10€</a:t>
                      </a:r>
                      <a:r>
                        <a:rPr lang="fr-FR" sz="1200" b="0" dirty="0">
                          <a:latin typeface="Muller-Medium" pitchFamily="2" charset="77"/>
                          <a:cs typeface="Arial" panose="020B0604020202020204" pitchFamily="34" charset="0"/>
                        </a:rPr>
                        <a:t> pour les épreuves individuelles.</a:t>
                      </a:r>
                    </a:p>
                  </a:txBody>
                  <a:tcPr marB="28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204238"/>
                  </a:ext>
                </a:extLst>
              </a:tr>
              <a:tr h="546767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Muller-Regular" panose="00000500000000000000" pitchFamily="2" charset="0"/>
                        </a:rPr>
                        <a:t>Récompenses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>
                        <a:latin typeface="Montserrat Light" panose="000004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rgbClr val="F03513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Bons d’achats </a:t>
                      </a:r>
                      <a:r>
                        <a:rPr lang="fr-FR" sz="1200" b="0" kern="1200" dirty="0">
                          <a:solidFill>
                            <a:schemeClr val="dk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aux 4 premiers(</a:t>
                      </a:r>
                      <a:r>
                        <a:rPr lang="fr-FR" sz="1200" b="0" kern="1200" dirty="0" err="1">
                          <a:solidFill>
                            <a:schemeClr val="dk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ières</a:t>
                      </a:r>
                      <a:r>
                        <a:rPr lang="fr-FR" sz="1200" b="0" kern="1200" dirty="0">
                          <a:solidFill>
                            <a:schemeClr val="dk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).</a:t>
                      </a:r>
                    </a:p>
                  </a:txBody>
                  <a:tcPr marB="28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8024726"/>
                  </a:ext>
                </a:extLst>
              </a:tr>
              <a:tr h="546767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Muller-Regular" panose="00000500000000000000" pitchFamily="2" charset="0"/>
                        </a:rPr>
                        <a:t>Buvette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>
                        <a:latin typeface="Montserrat Light" panose="000004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>
                          <a:solidFill>
                            <a:schemeClr val="dk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Présence d’une buvette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Muller-Medium" pitchFamily="2" charset="77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B="28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2410343"/>
                  </a:ext>
                </a:extLst>
              </a:tr>
              <a:tr h="546767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chemeClr val="bg1"/>
                          </a:solidFill>
                          <a:latin typeface="Muller-Regular" panose="00000500000000000000" pitchFamily="2" charset="0"/>
                        </a:rPr>
                        <a:t>Informations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>
                        <a:latin typeface="Montserrat Light" panose="000004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chemeClr val="dk1"/>
                          </a:solidFill>
                          <a:effectLst/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L</a:t>
                      </a:r>
                      <a:r>
                        <a:rPr lang="fr-FR" sz="1200" b="0" kern="1200" dirty="0">
                          <a:solidFill>
                            <a:schemeClr val="dk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e gymnase est </a:t>
                      </a:r>
                      <a:r>
                        <a:rPr lang="fr-FR" sz="1200" b="0" kern="1200" dirty="0">
                          <a:solidFill>
                            <a:srgbClr val="F03513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propre</a:t>
                      </a:r>
                      <a:r>
                        <a:rPr lang="fr-FR" sz="1200" b="0" kern="1200" dirty="0">
                          <a:solidFill>
                            <a:schemeClr val="dk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à votre </a:t>
                      </a:r>
                      <a:r>
                        <a:rPr lang="fr-FR" sz="1200" b="0" kern="1200" dirty="0">
                          <a:solidFill>
                            <a:srgbClr val="F03513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arrivée</a:t>
                      </a:r>
                      <a:r>
                        <a:rPr lang="fr-FR" sz="1200" b="0" kern="1200" dirty="0">
                          <a:solidFill>
                            <a:schemeClr val="dk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, laissez-le </a:t>
                      </a:r>
                      <a:r>
                        <a:rPr lang="fr-FR" sz="1200" b="0" kern="1200" dirty="0">
                          <a:solidFill>
                            <a:srgbClr val="F03513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propre 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à votre </a:t>
                      </a:r>
                      <a:r>
                        <a:rPr lang="fr-FR" sz="1200" b="0" kern="1200" dirty="0">
                          <a:solidFill>
                            <a:srgbClr val="F03513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départ</a:t>
                      </a:r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r>
                        <a:rPr lang="fr-FR" sz="1200" b="0" kern="1200" dirty="0">
                          <a:solidFill>
                            <a:srgbClr val="F03513"/>
                          </a:solidFill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B="28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9168322"/>
                  </a:ext>
                </a:extLst>
              </a:tr>
            </a:tbl>
          </a:graphicData>
        </a:graphic>
      </p:graphicFrame>
      <p:pic>
        <p:nvPicPr>
          <p:cNvPr id="7" name="Image 6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DAB03DE2-0025-EE32-315A-FC7A947FEA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93" y="510543"/>
            <a:ext cx="1490232" cy="1117676"/>
          </a:xfrm>
          <a:prstGeom prst="rect">
            <a:avLst/>
          </a:prstGeom>
        </p:spPr>
      </p:pic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93886629-0900-C049-3C54-95A6AED44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452433"/>
              </p:ext>
            </p:extLst>
          </p:nvPr>
        </p:nvGraphicFramePr>
        <p:xfrm>
          <a:off x="2229232" y="3467384"/>
          <a:ext cx="4758983" cy="15526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1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5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4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8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18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024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3977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cap="small" dirty="0">
                          <a:solidFill>
                            <a:schemeClr val="bg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Appel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2FF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cap="small" dirty="0">
                          <a:solidFill>
                            <a:schemeClr val="bg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cap="small" dirty="0">
                          <a:solidFill>
                            <a:schemeClr val="bg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Fin </a:t>
                      </a:r>
                      <a:r>
                        <a:rPr lang="fr-FR" sz="900" cap="small" dirty="0">
                          <a:solidFill>
                            <a:schemeClr val="bg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des inscriptions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92846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cap="small" baseline="0" dirty="0">
                          <a:solidFill>
                            <a:schemeClr val="bg1"/>
                          </a:solidFill>
                          <a:effectLst/>
                          <a:latin typeface="Muller-Medium" pitchFamily="2" charset="77"/>
                          <a:ea typeface="Calibri"/>
                          <a:cs typeface="Arial" panose="020B0604020202020204" pitchFamily="34" charset="0"/>
                        </a:rPr>
                        <a:t>Début</a:t>
                      </a: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890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endParaRPr lang="fr-FR" sz="120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endParaRPr lang="fr-FR" sz="120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989">
                <a:tc rowSpan="2"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ea typeface="Calibri"/>
                          <a:cs typeface="Arial" panose="020B0604020202020204" pitchFamily="34" charset="0"/>
                        </a:rPr>
                        <a:t>Homme</a:t>
                      </a: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ea typeface="Calibri"/>
                          <a:cs typeface="Arial" panose="020B0604020202020204" pitchFamily="34" charset="0"/>
                        </a:rPr>
                        <a:t>Individuel</a:t>
                      </a: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14h00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14h30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ea typeface="Calibri"/>
                          <a:cs typeface="Arial" panose="020B0604020202020204" pitchFamily="34" charset="0"/>
                        </a:rPr>
                        <a:t>14h45</a:t>
                      </a: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9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989">
                <a:tc rowSpan="2"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ea typeface="Calibri"/>
                          <a:cs typeface="Arial" panose="020B0604020202020204" pitchFamily="34" charset="0"/>
                        </a:rPr>
                        <a:t>Dame</a:t>
                      </a: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ea typeface="Calibri"/>
                          <a:cs typeface="Arial" panose="020B0604020202020204" pitchFamily="34" charset="0"/>
                        </a:rPr>
                        <a:t>Individuel</a:t>
                      </a: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15h00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ea typeface="+mn-ea"/>
                          <a:cs typeface="Arial" panose="020B0604020202020204" pitchFamily="34" charset="0"/>
                        </a:rPr>
                        <a:t>15h30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ea typeface="Calibri"/>
                          <a:cs typeface="Arial" panose="020B0604020202020204" pitchFamily="34" charset="0"/>
                        </a:rPr>
                        <a:t>15h45</a:t>
                      </a: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18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Muller-Medium" pitchFamily="2" charset="77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1989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Muller-Medium" pitchFamily="2" charset="77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246" marR="682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178239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71A88A79-F828-D6AF-39D7-5C1E89A9C213}"/>
              </a:ext>
            </a:extLst>
          </p:cNvPr>
          <p:cNvSpPr/>
          <p:nvPr/>
        </p:nvSpPr>
        <p:spPr>
          <a:xfrm>
            <a:off x="67727" y="9548779"/>
            <a:ext cx="1782846" cy="10478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  <a:latin typeface="Muller-Medium" pitchFamily="2" charset="77"/>
              </a:rPr>
              <a:t>L</a:t>
            </a:r>
            <a:r>
              <a:rPr lang="fr-FR" sz="900" dirty="0">
                <a:solidFill>
                  <a:schemeClr val="tx1"/>
                </a:solidFill>
                <a:latin typeface="Muller-Medium" pitchFamily="2" charset="77"/>
              </a:rPr>
              <a:t>igue </a:t>
            </a:r>
            <a:r>
              <a:rPr lang="fr-FR" sz="1050" dirty="0">
                <a:solidFill>
                  <a:schemeClr val="tx1"/>
                </a:solidFill>
                <a:latin typeface="Muller-Medium" pitchFamily="2" charset="77"/>
              </a:rPr>
              <a:t>Î</a:t>
            </a:r>
            <a:r>
              <a:rPr lang="fr-FR" sz="900" dirty="0">
                <a:solidFill>
                  <a:schemeClr val="tx1"/>
                </a:solidFill>
                <a:latin typeface="Muller-Medium" pitchFamily="2" charset="77"/>
              </a:rPr>
              <a:t>le de </a:t>
            </a:r>
            <a:r>
              <a:rPr lang="fr-FR" sz="1050" dirty="0">
                <a:solidFill>
                  <a:schemeClr val="tx1"/>
                </a:solidFill>
                <a:latin typeface="Muller-Medium" pitchFamily="2" charset="77"/>
              </a:rPr>
              <a:t>F</a:t>
            </a:r>
            <a:r>
              <a:rPr lang="fr-FR" sz="900" dirty="0">
                <a:solidFill>
                  <a:schemeClr val="tx1"/>
                </a:solidFill>
                <a:latin typeface="Muller-Medium" pitchFamily="2" charset="77"/>
              </a:rPr>
              <a:t>rance d'</a:t>
            </a:r>
            <a:r>
              <a:rPr lang="fr-FR" sz="1050" dirty="0">
                <a:solidFill>
                  <a:schemeClr val="tx1"/>
                </a:solidFill>
                <a:latin typeface="Muller-Medium" pitchFamily="2" charset="77"/>
              </a:rPr>
              <a:t>E</a:t>
            </a:r>
            <a:r>
              <a:rPr lang="fr-FR" sz="900" dirty="0">
                <a:solidFill>
                  <a:schemeClr val="tx1"/>
                </a:solidFill>
                <a:latin typeface="Muller-Medium" pitchFamily="2" charset="77"/>
              </a:rPr>
              <a:t>scrime</a:t>
            </a:r>
            <a:br>
              <a:rPr lang="fr-FR" sz="800" dirty="0">
                <a:solidFill>
                  <a:schemeClr val="tx1"/>
                </a:solidFill>
                <a:latin typeface="Muller-Medium" pitchFamily="2" charset="77"/>
              </a:rPr>
            </a:br>
            <a:r>
              <a:rPr lang="fr-FR" sz="900" dirty="0">
                <a:solidFill>
                  <a:schemeClr val="tx1"/>
                </a:solidFill>
                <a:latin typeface="Muller-Medium" pitchFamily="2" charset="77"/>
              </a:rPr>
              <a:t>40 rue du Général Leclerc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latin typeface="Muller-Medium" pitchFamily="2" charset="77"/>
              </a:rPr>
              <a:t> BP 56 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latin typeface="Muller-Medium" pitchFamily="2" charset="77"/>
              </a:rPr>
              <a:t>78362 MONTESSON cedex</a:t>
            </a:r>
          </a:p>
          <a:p>
            <a:pPr algn="ctr"/>
            <a:r>
              <a:rPr lang="fr-FR" sz="800" dirty="0">
                <a:solidFill>
                  <a:schemeClr val="tx1"/>
                </a:solidFill>
                <a:latin typeface="Muller-Medium" pitchFamily="2" charset="77"/>
                <a:hlinkClick r:id="rId3"/>
              </a:rPr>
              <a:t>contact@escrime-iledefrance.fr</a:t>
            </a:r>
            <a:endParaRPr lang="fr-FR" sz="800" dirty="0">
              <a:solidFill>
                <a:schemeClr val="tx1"/>
              </a:solidFill>
              <a:latin typeface="Muller-Medium" pitchFamily="2" charset="77"/>
            </a:endParaRPr>
          </a:p>
          <a:p>
            <a:pPr algn="ctr"/>
            <a:r>
              <a:rPr lang="fr-FR" sz="800" dirty="0">
                <a:solidFill>
                  <a:schemeClr val="tx1"/>
                </a:solidFill>
                <a:latin typeface="Muller-Medium" pitchFamily="2" charset="77"/>
              </a:rPr>
              <a:t> https://escrime-iledefrance.fr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C5A334E1-279E-DE37-BD13-2C5C493FC43F}"/>
              </a:ext>
            </a:extLst>
          </p:cNvPr>
          <p:cNvCxnSpPr>
            <a:cxnSpLocks/>
          </p:cNvCxnSpPr>
          <p:nvPr/>
        </p:nvCxnSpPr>
        <p:spPr>
          <a:xfrm>
            <a:off x="1954213" y="10180156"/>
            <a:ext cx="1463901" cy="0"/>
          </a:xfrm>
          <a:prstGeom prst="line">
            <a:avLst/>
          </a:prstGeom>
          <a:ln w="28575">
            <a:solidFill>
              <a:srgbClr val="004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3FB87F9C-E64A-4E02-B252-868A261F09C9}"/>
              </a:ext>
            </a:extLst>
          </p:cNvPr>
          <p:cNvCxnSpPr>
            <a:cxnSpLocks/>
          </p:cNvCxnSpPr>
          <p:nvPr/>
        </p:nvCxnSpPr>
        <p:spPr>
          <a:xfrm>
            <a:off x="6654800" y="10494936"/>
            <a:ext cx="906463" cy="0"/>
          </a:xfrm>
          <a:prstGeom prst="line">
            <a:avLst/>
          </a:prstGeom>
          <a:ln w="28575">
            <a:solidFill>
              <a:srgbClr val="004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Image 56" descr="Une image contenant cercle, Graphique, capture d’écran, graphisme&#10;&#10;Le contenu généré par l’IA peut être incorrect.">
            <a:extLst>
              <a:ext uri="{FF2B5EF4-FFF2-40B4-BE49-F238E27FC236}">
                <a16:creationId xmlns:a16="http://schemas.microsoft.com/office/drawing/2014/main" id="{05C6FAE1-DC91-16DC-73C9-9B210CB0602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480" y="8876488"/>
            <a:ext cx="1137087" cy="1137087"/>
          </a:xfrm>
          <a:prstGeom prst="rect">
            <a:avLst/>
          </a:prstGeom>
          <a:noFill/>
        </p:spPr>
      </p:pic>
      <p:grpSp>
        <p:nvGrpSpPr>
          <p:cNvPr id="39" name="Groupe 38">
            <a:extLst>
              <a:ext uri="{FF2B5EF4-FFF2-40B4-BE49-F238E27FC236}">
                <a16:creationId xmlns:a16="http://schemas.microsoft.com/office/drawing/2014/main" id="{300A1AD5-91D0-57A7-CDB8-9958E6FB37C3}"/>
              </a:ext>
            </a:extLst>
          </p:cNvPr>
          <p:cNvGrpSpPr/>
          <p:nvPr/>
        </p:nvGrpSpPr>
        <p:grpSpPr>
          <a:xfrm>
            <a:off x="194396" y="8085901"/>
            <a:ext cx="361144" cy="361144"/>
            <a:chOff x="194396" y="7946876"/>
            <a:chExt cx="361144" cy="361144"/>
          </a:xfrm>
        </p:grpSpPr>
        <p:sp>
          <p:nvSpPr>
            <p:cNvPr id="5" name="Ellipse 4">
              <a:extLst>
                <a:ext uri="{FF2B5EF4-FFF2-40B4-BE49-F238E27FC236}">
                  <a16:creationId xmlns:a16="http://schemas.microsoft.com/office/drawing/2014/main" id="{C0435CA2-0A0C-AC9F-46DA-FFC4CC9B5900}"/>
                </a:ext>
              </a:extLst>
            </p:cNvPr>
            <p:cNvSpPr/>
            <p:nvPr/>
          </p:nvSpPr>
          <p:spPr>
            <a:xfrm>
              <a:off x="194396" y="7946876"/>
              <a:ext cx="361144" cy="361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000" b="1" dirty="0"/>
            </a:p>
          </p:txBody>
        </p:sp>
        <p:sp>
          <p:nvSpPr>
            <p:cNvPr id="21" name="Rectangle : coins arrondis 20">
              <a:extLst>
                <a:ext uri="{FF2B5EF4-FFF2-40B4-BE49-F238E27FC236}">
                  <a16:creationId xmlns:a16="http://schemas.microsoft.com/office/drawing/2014/main" id="{80DC6B15-710B-460E-415D-CCCAB5042A0E}"/>
                </a:ext>
              </a:extLst>
            </p:cNvPr>
            <p:cNvSpPr/>
            <p:nvPr/>
          </p:nvSpPr>
          <p:spPr>
            <a:xfrm>
              <a:off x="281267" y="8030499"/>
              <a:ext cx="194233" cy="235853"/>
            </a:xfrm>
            <a:prstGeom prst="roundRect">
              <a:avLst/>
            </a:prstGeom>
            <a:solidFill>
              <a:srgbClr val="0042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Organigramme : Terminateur 21">
              <a:extLst>
                <a:ext uri="{FF2B5EF4-FFF2-40B4-BE49-F238E27FC236}">
                  <a16:creationId xmlns:a16="http://schemas.microsoft.com/office/drawing/2014/main" id="{002094C9-8AEB-D708-508A-AB7082B87EA4}"/>
                </a:ext>
              </a:extLst>
            </p:cNvPr>
            <p:cNvSpPr/>
            <p:nvPr/>
          </p:nvSpPr>
          <p:spPr>
            <a:xfrm rot="5400000">
              <a:off x="230701" y="8132989"/>
              <a:ext cx="191446" cy="30064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Organigramme : Terminateur 22">
              <a:extLst>
                <a:ext uri="{FF2B5EF4-FFF2-40B4-BE49-F238E27FC236}">
                  <a16:creationId xmlns:a16="http://schemas.microsoft.com/office/drawing/2014/main" id="{2622126C-B432-CC68-65F4-B473C560C4A7}"/>
                </a:ext>
              </a:extLst>
            </p:cNvPr>
            <p:cNvSpPr/>
            <p:nvPr/>
          </p:nvSpPr>
          <p:spPr>
            <a:xfrm rot="5400000">
              <a:off x="284130" y="8132989"/>
              <a:ext cx="191446" cy="30064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Organigramme : Terminateur 23">
              <a:extLst>
                <a:ext uri="{FF2B5EF4-FFF2-40B4-BE49-F238E27FC236}">
                  <a16:creationId xmlns:a16="http://schemas.microsoft.com/office/drawing/2014/main" id="{3F268D2E-602B-9128-1258-783B3CF0D089}"/>
                </a:ext>
              </a:extLst>
            </p:cNvPr>
            <p:cNvSpPr/>
            <p:nvPr/>
          </p:nvSpPr>
          <p:spPr>
            <a:xfrm rot="5400000">
              <a:off x="337558" y="8132989"/>
              <a:ext cx="191446" cy="30064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Rectangle : coins arrondis 28">
              <a:extLst>
                <a:ext uri="{FF2B5EF4-FFF2-40B4-BE49-F238E27FC236}">
                  <a16:creationId xmlns:a16="http://schemas.microsoft.com/office/drawing/2014/main" id="{2B76C420-0519-84A9-690E-1F34C57FE772}"/>
                </a:ext>
              </a:extLst>
            </p:cNvPr>
            <p:cNvSpPr/>
            <p:nvPr/>
          </p:nvSpPr>
          <p:spPr>
            <a:xfrm>
              <a:off x="281267" y="8000448"/>
              <a:ext cx="194233" cy="25200"/>
            </a:xfrm>
            <a:prstGeom prst="roundRect">
              <a:avLst/>
            </a:prstGeom>
            <a:solidFill>
              <a:srgbClr val="0042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Rectangle : coins arrondis 33">
              <a:extLst>
                <a:ext uri="{FF2B5EF4-FFF2-40B4-BE49-F238E27FC236}">
                  <a16:creationId xmlns:a16="http://schemas.microsoft.com/office/drawing/2014/main" id="{DA2AFB06-7CAA-EB6A-5982-B38993804EAD}"/>
                </a:ext>
              </a:extLst>
            </p:cNvPr>
            <p:cNvSpPr/>
            <p:nvPr/>
          </p:nvSpPr>
          <p:spPr>
            <a:xfrm rot="5400000">
              <a:off x="360383" y="7980628"/>
              <a:ext cx="36000" cy="10405"/>
            </a:xfrm>
            <a:prstGeom prst="roundRect">
              <a:avLst/>
            </a:prstGeom>
            <a:solidFill>
              <a:srgbClr val="0042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A4ADC996-6635-B832-0259-149E6255BCF8}"/>
              </a:ext>
            </a:extLst>
          </p:cNvPr>
          <p:cNvGrpSpPr/>
          <p:nvPr/>
        </p:nvGrpSpPr>
        <p:grpSpPr>
          <a:xfrm>
            <a:off x="190038" y="7022099"/>
            <a:ext cx="361144" cy="361144"/>
            <a:chOff x="-171106" y="7405392"/>
            <a:chExt cx="361144" cy="361144"/>
          </a:xfrm>
        </p:grpSpPr>
        <p:sp>
          <p:nvSpPr>
            <p:cNvPr id="61" name="Ellipse 60">
              <a:extLst>
                <a:ext uri="{FF2B5EF4-FFF2-40B4-BE49-F238E27FC236}">
                  <a16:creationId xmlns:a16="http://schemas.microsoft.com/office/drawing/2014/main" id="{D6655BC1-8CC2-FC6F-EF5C-22EF1324E80E}"/>
                </a:ext>
              </a:extLst>
            </p:cNvPr>
            <p:cNvSpPr/>
            <p:nvPr/>
          </p:nvSpPr>
          <p:spPr>
            <a:xfrm>
              <a:off x="-171106" y="7405392"/>
              <a:ext cx="361144" cy="361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000" b="1" dirty="0"/>
            </a:p>
          </p:txBody>
        </p:sp>
        <p:sp>
          <p:nvSpPr>
            <p:cNvPr id="63" name="Ellipse 62">
              <a:extLst>
                <a:ext uri="{FF2B5EF4-FFF2-40B4-BE49-F238E27FC236}">
                  <a16:creationId xmlns:a16="http://schemas.microsoft.com/office/drawing/2014/main" id="{F55D32A6-ADDE-BC21-DCDB-3051BEA66FBC}"/>
                </a:ext>
              </a:extLst>
            </p:cNvPr>
            <p:cNvSpPr/>
            <p:nvPr/>
          </p:nvSpPr>
          <p:spPr>
            <a:xfrm>
              <a:off x="-61424" y="7566196"/>
              <a:ext cx="141780" cy="14178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rgbClr val="0042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>
              <a:extLst>
                <a:ext uri="{FF2B5EF4-FFF2-40B4-BE49-F238E27FC236}">
                  <a16:creationId xmlns:a16="http://schemas.microsoft.com/office/drawing/2014/main" id="{5BDF3835-16FC-1B8E-7E4A-27E8E1EA9ABE}"/>
                </a:ext>
              </a:extLst>
            </p:cNvPr>
            <p:cNvSpPr/>
            <p:nvPr/>
          </p:nvSpPr>
          <p:spPr>
            <a:xfrm>
              <a:off x="-42286" y="7585334"/>
              <a:ext cx="103504" cy="103504"/>
            </a:xfrm>
            <a:prstGeom prst="ellipse">
              <a:avLst/>
            </a:prstGeom>
            <a:solidFill>
              <a:srgbClr val="0042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70" name="Groupe 69">
              <a:extLst>
                <a:ext uri="{FF2B5EF4-FFF2-40B4-BE49-F238E27FC236}">
                  <a16:creationId xmlns:a16="http://schemas.microsoft.com/office/drawing/2014/main" id="{519AE9DE-37D6-4493-673D-F7F75F3CD3F4}"/>
                </a:ext>
              </a:extLst>
            </p:cNvPr>
            <p:cNvGrpSpPr/>
            <p:nvPr/>
          </p:nvGrpSpPr>
          <p:grpSpPr>
            <a:xfrm>
              <a:off x="-41756" y="7465876"/>
              <a:ext cx="102445" cy="110364"/>
              <a:chOff x="-40005" y="7465876"/>
              <a:chExt cx="102445" cy="110364"/>
            </a:xfrm>
          </p:grpSpPr>
          <p:sp>
            <p:nvSpPr>
              <p:cNvPr id="66" name="Parallélogramme 65">
                <a:extLst>
                  <a:ext uri="{FF2B5EF4-FFF2-40B4-BE49-F238E27FC236}">
                    <a16:creationId xmlns:a16="http://schemas.microsoft.com/office/drawing/2014/main" id="{39246719-3938-9422-8664-A09597CD0367}"/>
                  </a:ext>
                </a:extLst>
              </p:cNvPr>
              <p:cNvSpPr/>
              <p:nvPr/>
            </p:nvSpPr>
            <p:spPr>
              <a:xfrm rot="1615006">
                <a:off x="16721" y="7465876"/>
                <a:ext cx="45719" cy="110364"/>
              </a:xfrm>
              <a:prstGeom prst="parallelogram">
                <a:avLst/>
              </a:prstGeom>
              <a:solidFill>
                <a:srgbClr val="004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9" name="Parallélogramme 68">
                <a:extLst>
                  <a:ext uri="{FF2B5EF4-FFF2-40B4-BE49-F238E27FC236}">
                    <a16:creationId xmlns:a16="http://schemas.microsoft.com/office/drawing/2014/main" id="{DB23CD3A-A25F-A66A-CB84-1AF077CDBC17}"/>
                  </a:ext>
                </a:extLst>
              </p:cNvPr>
              <p:cNvSpPr/>
              <p:nvPr/>
            </p:nvSpPr>
            <p:spPr>
              <a:xfrm rot="19984994" flipH="1">
                <a:off x="-40005" y="7465876"/>
                <a:ext cx="45719" cy="110364"/>
              </a:xfrm>
              <a:prstGeom prst="parallelogram">
                <a:avLst/>
              </a:prstGeom>
              <a:solidFill>
                <a:srgbClr val="004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pic>
        <p:nvPicPr>
          <p:cNvPr id="6" name="Image 5">
            <a:hlinkClick r:id="rId5" tooltip="https://www.escrime-dourdan.fr/"/>
            <a:extLst>
              <a:ext uri="{FF2B5EF4-FFF2-40B4-BE49-F238E27FC236}">
                <a16:creationId xmlns:a16="http://schemas.microsoft.com/office/drawing/2014/main" id="{77413A29-C2A5-A231-62B6-535BDF0277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23732" y="2176867"/>
            <a:ext cx="1155168" cy="115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575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197</Words>
  <Application>Microsoft Office PowerPoint</Application>
  <PresentationFormat>Personnalisé</PresentationFormat>
  <Paragraphs>59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Montserrat Light</vt:lpstr>
      <vt:lpstr>Muller-Bold</vt:lpstr>
      <vt:lpstr>Muller-Medium</vt:lpstr>
      <vt:lpstr>Muller-Regular</vt:lpstr>
      <vt:lpstr>Wingdings</vt:lpstr>
      <vt:lpstr>Thème Office</vt:lpstr>
      <vt:lpstr>Championnat IDF  Individuel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Championnat de Paris</dc:title>
  <dc:creator>user</dc:creator>
  <cp:lastModifiedBy>Ile de France CID Escrime</cp:lastModifiedBy>
  <cp:revision>84</cp:revision>
  <cp:lastPrinted>2026-01-13T17:06:04Z</cp:lastPrinted>
  <dcterms:created xsi:type="dcterms:W3CDTF">2020-09-19T13:15:26Z</dcterms:created>
  <dcterms:modified xsi:type="dcterms:W3CDTF">2026-01-13T17:07:22Z</dcterms:modified>
</cp:coreProperties>
</file>